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8"/>
  </p:notesMasterIdLst>
  <p:sldIdLst>
    <p:sldId id="267" r:id="rId2"/>
    <p:sldId id="268" r:id="rId3"/>
    <p:sldId id="269" r:id="rId4"/>
    <p:sldId id="271" r:id="rId5"/>
    <p:sldId id="272" r:id="rId6"/>
    <p:sldId id="265" r:id="rId7"/>
  </p:sldIdLst>
  <p:sldSz cx="9144000" cy="5143500" type="screen16x9"/>
  <p:notesSz cx="6858000" cy="9144000"/>
  <p:embeddedFontLst>
    <p:embeddedFont>
      <p:font typeface="Wingdings 3" panose="05040102010807070707" pitchFamily="18" charset="2"/>
      <p:regular r:id="rId9"/>
    </p:embeddedFont>
    <p:embeddedFont>
      <p:font typeface="Roboto" panose="020B0604020202020204" charset="0"/>
      <p:regular r:id="rId10"/>
      <p:bold r:id="rId11"/>
      <p:italic r:id="rId12"/>
      <p:boldItalic r:id="rId13"/>
    </p:embeddedFont>
    <p:embeddedFont>
      <p:font typeface="Trebuchet MS" panose="020B0603020202020204" pitchFamily="34" charset="0"/>
      <p:regular r:id="rId14"/>
      <p:bold r:id="rId15"/>
      <p:italic r:id="rId16"/>
      <p:boldItalic r:id="rId17"/>
    </p:embeddedFont>
    <p:embeddedFont>
      <p:font typeface="Roboto Slab" panose="020B0604020202020204" charset="0"/>
      <p:regular r:id="rId18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802087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904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41faea0e7a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41faea0e7a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188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41faea0e7a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41faea0e7a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8409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1faea0e7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41faea0e7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9012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405d6ec22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405d6ec22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1508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405d6ec2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405d6ec2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43072181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3853222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978645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87375980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77172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07806651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69769060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87735403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‹№›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6187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8925937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73083643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66128171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55580206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79207231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67391659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62303914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19228461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007268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742450" y="640850"/>
            <a:ext cx="73431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dirty="0">
                <a:solidFill>
                  <a:srgbClr val="274E13"/>
                </a:solidFill>
              </a:rPr>
              <a:t>Львівська обласна </a:t>
            </a:r>
            <a:r>
              <a:rPr lang="uk" sz="2400" dirty="0" smtClean="0">
                <a:solidFill>
                  <a:srgbClr val="274E13"/>
                </a:solidFill>
              </a:rPr>
              <a:t>державна адміністрація</a:t>
            </a:r>
            <a:br>
              <a:rPr lang="uk" sz="2400" dirty="0" smtClean="0">
                <a:solidFill>
                  <a:srgbClr val="274E13"/>
                </a:solidFill>
              </a:rPr>
            </a:br>
            <a:r>
              <a:rPr lang="uk-UA" sz="2400" b="1" dirty="0" smtClean="0">
                <a:solidFill>
                  <a:srgbClr val="274E13"/>
                </a:solidFill>
              </a:rPr>
              <a:t>Департамент</a:t>
            </a:r>
            <a:r>
              <a:rPr lang="uk" sz="2400" b="1" dirty="0" smtClean="0">
                <a:solidFill>
                  <a:srgbClr val="274E13"/>
                </a:solidFill>
              </a:rPr>
              <a:t> дорожнього господарства</a:t>
            </a:r>
            <a:r>
              <a:rPr lang="uk" sz="3777" b="1" dirty="0" smtClean="0">
                <a:solidFill>
                  <a:srgbClr val="274E13"/>
                </a:solidFill>
              </a:rPr>
              <a:t> </a:t>
            </a:r>
            <a:endParaRPr sz="3777" b="1" dirty="0">
              <a:solidFill>
                <a:srgbClr val="274E13"/>
              </a:solidFill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53500" y="86150"/>
            <a:ext cx="8721000" cy="5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900" i="1" dirty="0"/>
              <a:t>Розділ І. Інформація про СНАП</a:t>
            </a:r>
            <a:endParaRPr sz="1900" i="1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4294967295"/>
          </p:nvPr>
        </p:nvSpPr>
        <p:spPr>
          <a:xfrm>
            <a:off x="554521" y="2369652"/>
            <a:ext cx="7343775" cy="1441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Адреса знаходження: </a:t>
            </a:r>
            <a:r>
              <a:rPr lang="uk" sz="1800" b="1" dirty="0">
                <a:solidFill>
                  <a:srgbClr val="38761D"/>
                </a:solidFill>
              </a:rPr>
              <a:t>79008, м.Львів, </a:t>
            </a:r>
            <a:r>
              <a:rPr lang="uk" sz="1800" b="1" dirty="0" smtClean="0">
                <a:solidFill>
                  <a:srgbClr val="38761D"/>
                </a:solidFill>
              </a:rPr>
              <a:t>площа А.Парубія, 1</a:t>
            </a:r>
            <a:r>
              <a:rPr lang="uk" sz="1800" dirty="0"/>
              <a:t/>
            </a:r>
            <a:br>
              <a:rPr lang="uk" sz="1800" dirty="0"/>
            </a:br>
            <a:r>
              <a:rPr lang="uk" sz="1800" dirty="0"/>
              <a:t>роб. тел.: </a:t>
            </a:r>
            <a:r>
              <a:rPr lang="uk" sz="1800" b="1" dirty="0">
                <a:solidFill>
                  <a:srgbClr val="38761D"/>
                </a:solidFill>
              </a:rPr>
              <a:t>(032)</a:t>
            </a:r>
            <a:r>
              <a:rPr lang="uk" sz="1800" dirty="0">
                <a:solidFill>
                  <a:srgbClr val="38761D"/>
                </a:solidFill>
              </a:rPr>
              <a:t> </a:t>
            </a:r>
            <a:r>
              <a:rPr lang="uk" sz="1800" b="1" dirty="0">
                <a:solidFill>
                  <a:srgbClr val="38761D"/>
                </a:solidFill>
              </a:rPr>
              <a:t>2 999 </a:t>
            </a:r>
            <a:r>
              <a:rPr lang="uk" sz="1800" b="1" dirty="0" smtClean="0">
                <a:solidFill>
                  <a:srgbClr val="38761D"/>
                </a:solidFill>
              </a:rPr>
              <a:t>101</a:t>
            </a:r>
            <a:endParaRPr sz="1800" dirty="0">
              <a:solidFill>
                <a:srgbClr val="38761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e-mail: </a:t>
            </a:r>
            <a:r>
              <a:rPr lang="en-US" sz="1800" b="1" dirty="0" err="1" smtClean="0">
                <a:solidFill>
                  <a:srgbClr val="38761D"/>
                </a:solidFill>
              </a:rPr>
              <a:t>dorogu</a:t>
            </a:r>
            <a:r>
              <a:rPr lang="uk" sz="1800" b="1" dirty="0" smtClean="0">
                <a:solidFill>
                  <a:srgbClr val="38761D"/>
                </a:solidFill>
              </a:rPr>
              <a:t>@loda.gov.ua</a:t>
            </a:r>
            <a:endParaRPr sz="1800" b="1" dirty="0">
              <a:solidFill>
                <a:srgbClr val="38761D"/>
              </a:solidFill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4294967295"/>
          </p:nvPr>
        </p:nvSpPr>
        <p:spPr>
          <a:xfrm>
            <a:off x="655982" y="3758094"/>
            <a:ext cx="6550217" cy="122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 smtClean="0"/>
              <a:t>Відповідальним за надання адмінпослуги є </a:t>
            </a:r>
            <a:endParaRPr sz="1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uk-UA" sz="1800" b="1" dirty="0" smtClean="0">
              <a:solidFill>
                <a:srgbClr val="274E13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b="1" dirty="0" smtClean="0">
                <a:solidFill>
                  <a:srgbClr val="274E13"/>
                </a:solidFill>
              </a:rPr>
              <a:t>Відділ залізничного, авіаційного та водного транспорту</a:t>
            </a:r>
            <a:endParaRPr sz="1800" b="1" dirty="0">
              <a:solidFill>
                <a:srgbClr val="274E13"/>
              </a:solidFill>
            </a:endParaRPr>
          </a:p>
        </p:txBody>
      </p:sp>
      <p:cxnSp>
        <p:nvCxnSpPr>
          <p:cNvPr id="67" name="Google Shape;67;p13"/>
          <p:cNvCxnSpPr/>
          <p:nvPr/>
        </p:nvCxnSpPr>
        <p:spPr>
          <a:xfrm rot="10800000" flipH="1">
            <a:off x="435952" y="1673382"/>
            <a:ext cx="7014900" cy="108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9999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427150" y="925475"/>
            <a:ext cx="8368200" cy="25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lvl="0"/>
            <a:r>
              <a:rPr lang="uk" sz="2800" dirty="0" smtClean="0">
                <a:solidFill>
                  <a:srgbClr val="6AA84F"/>
                </a:solidFill>
              </a:rPr>
              <a:t/>
            </a:r>
            <a:br>
              <a:rPr lang="uk" sz="2800" dirty="0" smtClean="0">
                <a:solidFill>
                  <a:srgbClr val="6AA84F"/>
                </a:solidFill>
              </a:rPr>
            </a:br>
            <a:r>
              <a:rPr lang="uk" sz="2800" dirty="0" smtClean="0">
                <a:solidFill>
                  <a:srgbClr val="6AA84F"/>
                </a:solidFill>
              </a:rPr>
              <a:t>Назва </a:t>
            </a:r>
            <a:r>
              <a:rPr lang="uk" sz="2800" dirty="0">
                <a:solidFill>
                  <a:srgbClr val="6AA84F"/>
                </a:solidFill>
              </a:rPr>
              <a:t>послуги </a:t>
            </a:r>
            <a:r>
              <a:rPr lang="uk" sz="2800" b="1" dirty="0" smtClean="0">
                <a:solidFill>
                  <a:srgbClr val="274E13"/>
                </a:solidFill>
              </a:rPr>
              <a:t>№ 28</a:t>
            </a:r>
            <a:r>
              <a:rPr lang="uk" sz="2800" b="1" dirty="0" smtClean="0">
                <a:solidFill>
                  <a:srgbClr val="6AA84F"/>
                </a:solidFill>
              </a:rPr>
              <a:t>,</a:t>
            </a:r>
            <a:r>
              <a:rPr lang="uk" sz="1322" dirty="0" smtClean="0">
                <a:solidFill>
                  <a:srgbClr val="6AA84F"/>
                </a:solidFill>
              </a:rPr>
              <a:t> </a:t>
            </a:r>
            <a:r>
              <a:rPr lang="uk" sz="1322" dirty="0">
                <a:solidFill>
                  <a:srgbClr val="6AA84F"/>
                </a:solidFill>
              </a:rPr>
              <a:t>ідентифікатор </a:t>
            </a:r>
            <a:r>
              <a:rPr lang="uk-UA" sz="2800" b="1" dirty="0">
                <a:solidFill>
                  <a:srgbClr val="274E13"/>
                </a:solidFill>
              </a:rPr>
              <a:t>02464</a:t>
            </a:r>
            <a:r>
              <a:rPr lang="uk" sz="2800" b="1" dirty="0" smtClean="0">
                <a:solidFill>
                  <a:srgbClr val="274E13"/>
                </a:solidFill>
              </a:rPr>
              <a:t> </a:t>
            </a:r>
            <a:endParaRPr sz="2800" b="1" dirty="0">
              <a:solidFill>
                <a:srgbClr val="274E13"/>
              </a:solidFill>
            </a:endParaRPr>
          </a:p>
          <a:p>
            <a:pPr lvl="0"/>
            <a:r>
              <a:rPr lang="uk" sz="1322" dirty="0">
                <a:solidFill>
                  <a:srgbClr val="6AA84F"/>
                </a:solidFill>
              </a:rPr>
              <a:t>відповідно до додатка до розпорядження начальника Львівської ОВА від </a:t>
            </a:r>
            <a:r>
              <a:rPr lang="uk" sz="1322" dirty="0" smtClean="0">
                <a:solidFill>
                  <a:srgbClr val="6AA84F"/>
                </a:solidFill>
              </a:rPr>
              <a:t>28.04.2026 </a:t>
            </a:r>
            <a:br>
              <a:rPr lang="uk" sz="1322" dirty="0" smtClean="0">
                <a:solidFill>
                  <a:srgbClr val="6AA84F"/>
                </a:solidFill>
              </a:rPr>
            </a:br>
            <a:r>
              <a:rPr lang="uk" sz="1322" dirty="0" smtClean="0">
                <a:solidFill>
                  <a:srgbClr val="6AA84F"/>
                </a:solidFill>
              </a:rPr>
              <a:t>№</a:t>
            </a:r>
            <a:r>
              <a:rPr lang="uk-UA" sz="1322" dirty="0">
                <a:solidFill>
                  <a:srgbClr val="6AA84F"/>
                </a:solidFill>
              </a:rPr>
              <a:t>523/0/5-26ВА</a:t>
            </a:r>
            <a:r>
              <a:rPr lang="uk" sz="1322" dirty="0" smtClean="0">
                <a:solidFill>
                  <a:srgbClr val="6AA84F"/>
                </a:solidFill>
              </a:rPr>
              <a:t> “</a:t>
            </a:r>
            <a:r>
              <a:rPr lang="uk" sz="1322" dirty="0">
                <a:solidFill>
                  <a:srgbClr val="6AA84F"/>
                </a:solidFill>
              </a:rPr>
              <a:t>Про організацію надання адміністративних послуг”</a:t>
            </a:r>
            <a:endParaRPr sz="1322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uk-UA" sz="2800" b="1" u="sng" dirty="0">
                <a:solidFill>
                  <a:srgbClr val="274E13"/>
                </a:solidFill>
              </a:rPr>
              <a:t>Видача дозволу на експлуатацію малих </a:t>
            </a:r>
            <a:r>
              <a:rPr lang="uk-UA" sz="2800" b="1" u="sng" dirty="0" smtClean="0">
                <a:solidFill>
                  <a:srgbClr val="274E13"/>
                </a:solidFill>
              </a:rPr>
              <a:t/>
            </a:r>
            <a:br>
              <a:rPr lang="uk-UA" sz="2800" b="1" u="sng" dirty="0" smtClean="0">
                <a:solidFill>
                  <a:srgbClr val="274E13"/>
                </a:solidFill>
              </a:rPr>
            </a:br>
            <a:r>
              <a:rPr lang="uk-UA" sz="2800" b="1" u="sng" dirty="0" smtClean="0">
                <a:solidFill>
                  <a:srgbClr val="274E13"/>
                </a:solidFill>
              </a:rPr>
              <a:t>суден </a:t>
            </a:r>
            <a:r>
              <a:rPr lang="uk-UA" sz="2800" b="1" u="sng" dirty="0">
                <a:solidFill>
                  <a:srgbClr val="274E13"/>
                </a:solidFill>
              </a:rPr>
              <a:t>на базах відпочинку</a:t>
            </a:r>
            <a:endParaRPr sz="2800" b="1" u="sng" dirty="0">
              <a:solidFill>
                <a:srgbClr val="274E13"/>
              </a:solidFill>
            </a:endParaRPr>
          </a:p>
        </p:txBody>
      </p:sp>
      <p:sp>
        <p:nvSpPr>
          <p:cNvPr id="6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Google Shape;73;p14"/>
          <p:cNvSpPr txBox="1">
            <a:spLocks noGrp="1"/>
          </p:cNvSpPr>
          <p:nvPr>
            <p:ph type="body" idx="1"/>
          </p:nvPr>
        </p:nvSpPr>
        <p:spPr>
          <a:xfrm>
            <a:off x="427150" y="3693187"/>
            <a:ext cx="8368200" cy="11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5400" indent="0">
              <a:buNone/>
            </a:pPr>
            <a:r>
              <a:rPr lang="uk" sz="1100" b="1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 ЦНАПи надають</a:t>
            </a:r>
            <a:r>
              <a:rPr lang="uk" sz="1100" b="1" dirty="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ЦНАП </a:t>
            </a:r>
            <a:r>
              <a:rPr lang="uk" sz="1100" b="1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(5) </a:t>
            </a:r>
          </a:p>
          <a:p>
            <a:pPr marL="25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54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100" b="1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Примітка</a:t>
            </a:r>
            <a:r>
              <a:rPr lang="uk" sz="1100" b="1" dirty="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</a:t>
            </a:r>
            <a:endParaRPr sz="1100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5400" lvl="0" indent="0">
              <a:buNone/>
            </a:pPr>
            <a:r>
              <a:rPr lang="uk-UA" sz="1100" dirty="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</a:rPr>
              <a:t>ЦНАП (5</a:t>
            </a:r>
            <a:r>
              <a:rPr lang="uk-UA" sz="11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</a:rPr>
              <a:t>): для центру надання адміністративних послуг м. Львова та його територіальних підрозділів</a:t>
            </a:r>
            <a:r>
              <a:rPr lang="uk-UA" sz="1100" dirty="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1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10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endParaRPr sz="1000" dirty="0">
              <a:solidFill>
                <a:srgbClr val="274E1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224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>
            <a:off x="471372" y="330053"/>
            <a:ext cx="6578783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dirty="0">
                <a:solidFill>
                  <a:srgbClr val="6AA84F"/>
                </a:solidFill>
              </a:rPr>
              <a:t>Перелік </a:t>
            </a:r>
            <a:r>
              <a:rPr lang="uk" dirty="0" smtClean="0">
                <a:solidFill>
                  <a:srgbClr val="6AA84F"/>
                </a:solidFill>
              </a:rPr>
              <a:t>документів:</a:t>
            </a:r>
            <a:endParaRPr dirty="0">
              <a:solidFill>
                <a:srgbClr val="6AA84F"/>
              </a:solidFill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435621" y="1071845"/>
            <a:ext cx="4633336" cy="35470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1. Заява </a:t>
            </a:r>
          </a:p>
          <a:p>
            <a:pPr marL="1143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1000" dirty="0">
                <a:solidFill>
                  <a:schemeClr val="tx1"/>
                </a:solidFill>
              </a:rPr>
              <a:t>Для одержання заявник або уповноважена ним особа подає заяву, в якій повинна міститися така інформація</a:t>
            </a:r>
            <a:r>
              <a:rPr lang="uk-UA" sz="1000" dirty="0" smtClean="0">
                <a:solidFill>
                  <a:schemeClr val="tx1"/>
                </a:solidFill>
              </a:rPr>
              <a:t>:</a:t>
            </a:r>
          </a:p>
          <a:p>
            <a:pPr marL="1143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1000" dirty="0" smtClean="0">
                <a:solidFill>
                  <a:schemeClr val="tx1"/>
                </a:solidFill>
              </a:rPr>
              <a:t/>
            </a:r>
            <a:br>
              <a:rPr lang="uk-UA" sz="1000" dirty="0" smtClean="0">
                <a:solidFill>
                  <a:schemeClr val="tx1"/>
                </a:solidFill>
              </a:rPr>
            </a:br>
            <a: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uk-UA" sz="1000" dirty="0">
                <a:solidFill>
                  <a:schemeClr val="accent2">
                    <a:lumMod val="75000"/>
                  </a:schemeClr>
                </a:solidFill>
              </a:rPr>
              <a:t>для юридичної особи - повне найменування, місцезнаходження, ідентифікаційний код згідно з ЄДРПОУ</a:t>
            </a:r>
            <a: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  <a:t>;</a:t>
            </a:r>
            <a:b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  <a:t>- назву бази для стоянки малих суден де потрібно здійснити огляд;</a:t>
            </a:r>
            <a:b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  <a:t>- місце </a:t>
            </a:r>
            <a:r>
              <a:rPr lang="uk-UA" sz="1000" dirty="0">
                <a:solidFill>
                  <a:schemeClr val="accent2">
                    <a:lumMod val="75000"/>
                  </a:schemeClr>
                </a:solidFill>
              </a:rPr>
              <a:t>розташування бази для стоянки малих </a:t>
            </a:r>
            <a:r>
              <a:rPr lang="uk-UA" sz="1000" dirty="0" smtClean="0">
                <a:solidFill>
                  <a:schemeClr val="accent2">
                    <a:lumMod val="75000"/>
                  </a:schemeClr>
                </a:solidFill>
              </a:rPr>
              <a:t>суден.</a:t>
            </a:r>
            <a:r>
              <a:rPr lang="uk-UA" sz="1000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1000" dirty="0">
                <a:solidFill>
                  <a:schemeClr val="accent2">
                    <a:lumMod val="75000"/>
                  </a:schemeClr>
                </a:solidFill>
              </a:rPr>
            </a:br>
            <a:endParaRPr lang="uk-UA" sz="10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300" indent="0">
              <a:buNone/>
            </a:pPr>
            <a:endParaRPr lang="uk-UA" sz="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14300" indent="0">
              <a:buNone/>
            </a:pPr>
            <a:r>
              <a:rPr lang="uk" sz="1000" dirty="0">
                <a:solidFill>
                  <a:schemeClr val="tx1"/>
                </a:solidFill>
              </a:rPr>
              <a:t>У кінці заяви обов'язково проставляється дата її </a:t>
            </a:r>
            <a:r>
              <a:rPr lang="uk" sz="1000" dirty="0" smtClean="0">
                <a:solidFill>
                  <a:schemeClr val="tx1"/>
                </a:solidFill>
              </a:rPr>
              <a:t>написання та підпис.</a:t>
            </a:r>
            <a:endParaRPr lang="uk" sz="10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uk" sz="1000" dirty="0">
                <a:solidFill>
                  <a:schemeClr val="tx1"/>
                </a:solidFill>
              </a:rPr>
              <a:t>У випадку коли заява подається уповноваженою особою відповідно до наданої їй довіреності оформленої у встановленому законом </a:t>
            </a:r>
            <a:r>
              <a:rPr lang="uk" sz="1000" dirty="0" smtClean="0">
                <a:solidFill>
                  <a:schemeClr val="tx1"/>
                </a:solidFill>
              </a:rPr>
              <a:t>порядку </a:t>
            </a:r>
            <a:r>
              <a:rPr lang="uk" sz="1000" dirty="0">
                <a:solidFill>
                  <a:schemeClr val="tx1"/>
                </a:solidFill>
              </a:rPr>
              <a:t>до заяви також додається така довіреність</a:t>
            </a:r>
            <a:r>
              <a:rPr lang="uk" sz="1000" b="1" dirty="0">
                <a:solidFill>
                  <a:schemeClr val="tx1"/>
                </a:solidFill>
              </a:rPr>
              <a:t>.</a:t>
            </a:r>
            <a:endParaRPr lang="uk" sz="1000" b="1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sz="1020" dirty="0">
              <a:solidFill>
                <a:schemeClr val="accent2">
                  <a:lumMod val="75000"/>
                </a:schemeClr>
              </a:solidFill>
              <a:highlight>
                <a:srgbClr val="D9EAD3"/>
              </a:highlight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4294967295"/>
          </p:nvPr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Рисунок 10"/>
          <p:cNvPicPr/>
          <p:nvPr/>
        </p:nvPicPr>
        <p:blipFill rotWithShape="1">
          <a:blip r:embed="rId3"/>
          <a:srcRect l="29931" t="2941" r="29760" b="4011"/>
          <a:stretch/>
        </p:blipFill>
        <p:spPr bwMode="auto">
          <a:xfrm>
            <a:off x="5286563" y="411785"/>
            <a:ext cx="3123317" cy="42631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7634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48443" y="629181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Термін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3" name="Google Shape;113;p20"/>
          <p:cNvSpPr txBox="1">
            <a:spLocks noGrp="1"/>
          </p:cNvSpPr>
          <p:nvPr>
            <p:ph type="body" idx="1"/>
          </p:nvPr>
        </p:nvSpPr>
        <p:spPr>
          <a:xfrm>
            <a:off x="652839" y="1287224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3200" b="1" dirty="0" smtClean="0">
                <a:solidFill>
                  <a:srgbClr val="38761D"/>
                </a:solidFill>
              </a:rPr>
              <a:t>30 </a:t>
            </a:r>
            <a:r>
              <a:rPr lang="uk" sz="3200" b="1" dirty="0">
                <a:solidFill>
                  <a:srgbClr val="38761D"/>
                </a:solidFill>
              </a:rPr>
              <a:t>календарних днів</a:t>
            </a:r>
            <a:endParaRPr sz="3200" b="1" dirty="0">
              <a:solidFill>
                <a:srgbClr val="38761D"/>
              </a:solidFill>
            </a:endParaRPr>
          </a:p>
        </p:txBody>
      </p:sp>
      <p:sp>
        <p:nvSpPr>
          <p:cNvPr id="114" name="Google Shape;114;p20"/>
          <p:cNvSpPr txBox="1">
            <a:spLocks noGrp="1"/>
          </p:cNvSpPr>
          <p:nvPr>
            <p:ph type="title" idx="4294967295"/>
          </p:nvPr>
        </p:nvSpPr>
        <p:spPr>
          <a:xfrm>
            <a:off x="372666" y="2048297"/>
            <a:ext cx="7499652" cy="4619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Платність/безоплатність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body" idx="4294967295"/>
          </p:nvPr>
        </p:nvSpPr>
        <p:spPr>
          <a:xfrm>
            <a:off x="721787" y="2540536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3200" b="1" dirty="0" smtClean="0">
                <a:solidFill>
                  <a:srgbClr val="38761D"/>
                </a:solidFill>
              </a:rPr>
              <a:t>Безоплатно</a:t>
            </a:r>
            <a:endParaRPr sz="3200" b="1" dirty="0">
              <a:solidFill>
                <a:srgbClr val="38761D"/>
              </a:solidFill>
            </a:endParaRPr>
          </a:p>
        </p:txBody>
      </p:sp>
      <p:sp>
        <p:nvSpPr>
          <p:cNvPr id="116" name="Google Shape;116;p20"/>
          <p:cNvSpPr txBox="1">
            <a:spLocks noGrp="1"/>
          </p:cNvSpPr>
          <p:nvPr>
            <p:ph type="title" idx="4294967295"/>
          </p:nvPr>
        </p:nvSpPr>
        <p:spPr>
          <a:xfrm>
            <a:off x="360554" y="3144789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Результат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4294967295"/>
          </p:nvPr>
        </p:nvSpPr>
        <p:spPr>
          <a:xfrm>
            <a:off x="708510" y="3681772"/>
            <a:ext cx="8435490" cy="88417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uk-UA" sz="2700" b="1" dirty="0">
                <a:solidFill>
                  <a:srgbClr val="38761D"/>
                </a:solidFill>
              </a:rPr>
              <a:t>Дозвіл</a:t>
            </a:r>
            <a:r>
              <a:rPr lang="uk-UA" sz="2800" dirty="0"/>
              <a:t> </a:t>
            </a:r>
            <a:r>
              <a:rPr lang="uk" sz="2700" b="1" dirty="0">
                <a:solidFill>
                  <a:srgbClr val="38761D"/>
                </a:solidFill>
              </a:rPr>
              <a:t>або </a:t>
            </a:r>
            <a:r>
              <a:rPr lang="ru-RU" sz="2700" b="1" dirty="0" err="1">
                <a:solidFill>
                  <a:srgbClr val="38761D"/>
                </a:solidFill>
              </a:rPr>
              <a:t>рішення</a:t>
            </a:r>
            <a:r>
              <a:rPr lang="ru-RU" sz="2700" b="1" dirty="0">
                <a:solidFill>
                  <a:srgbClr val="38761D"/>
                </a:solidFill>
              </a:rPr>
              <a:t> про </a:t>
            </a:r>
            <a:r>
              <a:rPr lang="ru-RU" sz="2700" b="1" dirty="0" err="1">
                <a:solidFill>
                  <a:srgbClr val="38761D"/>
                </a:solidFill>
              </a:rPr>
              <a:t>відмову</a:t>
            </a:r>
            <a:r>
              <a:rPr lang="ru-RU" sz="2700" b="1" dirty="0">
                <a:solidFill>
                  <a:srgbClr val="38761D"/>
                </a:solidFill>
              </a:rPr>
              <a:t> </a:t>
            </a:r>
            <a:endParaRPr lang="ru-RU" sz="2700" b="1" dirty="0" smtClean="0">
              <a:solidFill>
                <a:srgbClr val="38761D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uk" sz="2700" b="1" dirty="0" smtClean="0">
                <a:solidFill>
                  <a:srgbClr val="38761D"/>
                </a:solidFill>
              </a:rPr>
              <a:t>у </a:t>
            </a:r>
            <a:r>
              <a:rPr lang="uk" sz="2700" b="1" dirty="0">
                <a:solidFill>
                  <a:srgbClr val="38761D"/>
                </a:solidFill>
              </a:rPr>
              <a:t>наданні послуги.</a:t>
            </a:r>
            <a:endParaRPr sz="2700" b="1" dirty="0">
              <a:solidFill>
                <a:srgbClr val="38761D"/>
              </a:solidFill>
            </a:endParaRPr>
          </a:p>
        </p:txBody>
      </p:sp>
      <p:sp>
        <p:nvSpPr>
          <p:cNvPr id="9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63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xfrm>
            <a:off x="376150" y="699569"/>
            <a:ext cx="76947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вхідних </a:t>
            </a:r>
            <a:r>
              <a:rPr lang="uk" sz="2300" dirty="0" smtClean="0">
                <a:solidFill>
                  <a:srgbClr val="6AA84F"/>
                </a:solidFill>
              </a:rPr>
              <a:t>документів </a:t>
            </a:r>
            <a:r>
              <a:rPr lang="uk" sz="2300" b="1" dirty="0" smtClean="0">
                <a:solidFill>
                  <a:srgbClr val="6AA84F"/>
                </a:solidFill>
              </a:rPr>
              <a:t>від </a:t>
            </a:r>
            <a:r>
              <a:rPr lang="uk" sz="2300" b="1" dirty="0">
                <a:solidFill>
                  <a:srgbClr val="6AA84F"/>
                </a:solidFill>
              </a:rPr>
              <a:t>ЦНАП до СНАП: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26" name="Google Shape;126;p21"/>
          <p:cNvSpPr txBox="1">
            <a:spLocks noGrp="1"/>
          </p:cNvSpPr>
          <p:nvPr>
            <p:ph type="body" idx="1"/>
          </p:nvPr>
        </p:nvSpPr>
        <p:spPr>
          <a:xfrm>
            <a:off x="387900" y="1346600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uk-UA" sz="3200" b="1" dirty="0">
                <a:solidFill>
                  <a:srgbClr val="38761D"/>
                </a:solidFill>
              </a:rPr>
              <a:t>Протягом 1 – 2 дня</a:t>
            </a:r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4294967295"/>
          </p:nvPr>
        </p:nvSpPr>
        <p:spPr>
          <a:xfrm>
            <a:off x="438450" y="4016023"/>
            <a:ext cx="8369300" cy="5438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uk-UA" sz="3200" b="1" dirty="0" smtClean="0">
                <a:solidFill>
                  <a:srgbClr val="38761D"/>
                </a:solidFill>
              </a:rPr>
              <a:t>Протягом 29 </a:t>
            </a:r>
            <a:r>
              <a:rPr lang="uk-UA" sz="3200" b="1" dirty="0">
                <a:solidFill>
                  <a:srgbClr val="38761D"/>
                </a:solidFill>
              </a:rPr>
              <a:t>– 30 дня</a:t>
            </a:r>
            <a:endParaRPr sz="3200" b="1" dirty="0">
              <a:solidFill>
                <a:srgbClr val="38761D"/>
              </a:solidFill>
            </a:endParaRPr>
          </a:p>
        </p:txBody>
      </p:sp>
      <p:sp>
        <p:nvSpPr>
          <p:cNvPr id="129" name="Google Shape;129;p21"/>
          <p:cNvSpPr txBox="1">
            <a:spLocks noGrp="1"/>
          </p:cNvSpPr>
          <p:nvPr>
            <p:ph type="subTitle" idx="4294967295"/>
          </p:nvPr>
        </p:nvSpPr>
        <p:spPr>
          <a:xfrm>
            <a:off x="422275" y="39688"/>
            <a:ext cx="8721725" cy="555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ІІІ. Співпраця СНАП з #ЦНАПами_Львівщини</a:t>
            </a:r>
            <a:endParaRPr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0" name="Google Shape;130;p21"/>
          <p:cNvSpPr txBox="1">
            <a:spLocks noGrp="1"/>
          </p:cNvSpPr>
          <p:nvPr>
            <p:ph type="title" idx="4294967295"/>
          </p:nvPr>
        </p:nvSpPr>
        <p:spPr>
          <a:xfrm>
            <a:off x="376150" y="3562485"/>
            <a:ext cx="7356888" cy="6873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</a:t>
            </a:r>
            <a:r>
              <a:rPr lang="uk" sz="2300" dirty="0" smtClean="0">
                <a:solidFill>
                  <a:srgbClr val="6AA84F"/>
                </a:solidFill>
              </a:rPr>
              <a:t>результату послуги   </a:t>
            </a:r>
            <a:r>
              <a:rPr lang="uk" sz="2300" b="1" dirty="0">
                <a:solidFill>
                  <a:srgbClr val="6AA84F"/>
                </a:solidFill>
              </a:rPr>
              <a:t>від СНАП до ЦНАП: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4294967295"/>
          </p:nvPr>
        </p:nvSpPr>
        <p:spPr>
          <a:xfrm>
            <a:off x="438450" y="2226976"/>
            <a:ext cx="7119937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Опрацювання </a:t>
            </a:r>
            <a:r>
              <a:rPr lang="uk" sz="2300" dirty="0" smtClean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документів   </a:t>
            </a:r>
            <a:r>
              <a:rPr lang="uk" sz="2300" b="1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СНАП:</a:t>
            </a:r>
            <a:r>
              <a:rPr lang="uk" sz="23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endParaRPr sz="2300" dirty="0">
              <a:solidFill>
                <a:srgbClr val="6AA84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endParaRPr sz="2000" dirty="0">
              <a:solidFill>
                <a:schemeClr val="accent5"/>
              </a:solidFill>
            </a:endParaRPr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4294967295"/>
          </p:nvPr>
        </p:nvSpPr>
        <p:spPr>
          <a:xfrm>
            <a:off x="438450" y="2566187"/>
            <a:ext cx="8369300" cy="512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uk-UA" sz="3200" b="1" dirty="0">
                <a:solidFill>
                  <a:srgbClr val="38761D"/>
                </a:solidFill>
              </a:rPr>
              <a:t>Протягом </a:t>
            </a:r>
            <a:r>
              <a:rPr lang="uk-UA" sz="3200" b="1" dirty="0" smtClean="0">
                <a:solidFill>
                  <a:srgbClr val="38761D"/>
                </a:solidFill>
              </a:rPr>
              <a:t>3 – 28 </a:t>
            </a:r>
            <a:r>
              <a:rPr lang="uk-UA" sz="3200" b="1" dirty="0">
                <a:solidFill>
                  <a:srgbClr val="38761D"/>
                </a:solidFill>
              </a:rPr>
              <a:t>дня</a:t>
            </a:r>
          </a:p>
          <a:p>
            <a:endParaRPr sz="3200" b="1" dirty="0">
              <a:solidFill>
                <a:srgbClr val="38761D"/>
              </a:solidFill>
            </a:endParaRPr>
          </a:p>
        </p:txBody>
      </p:sp>
      <p:cxnSp>
        <p:nvCxnSpPr>
          <p:cNvPr id="128" name="Google Shape;128;p21"/>
          <p:cNvCxnSpPr/>
          <p:nvPr/>
        </p:nvCxnSpPr>
        <p:spPr>
          <a:xfrm rot="10800000" flipH="1">
            <a:off x="438450" y="1939063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21"/>
          <p:cNvCxnSpPr/>
          <p:nvPr/>
        </p:nvCxnSpPr>
        <p:spPr>
          <a:xfrm rot="10800000" flipH="1">
            <a:off x="376150" y="3416468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79034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387900" y="6399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dirty="0">
                <a:solidFill>
                  <a:srgbClr val="6AA84F"/>
                </a:solidFill>
              </a:rPr>
              <a:t>Особливості надання адмінпослуги</a:t>
            </a:r>
            <a:endParaRPr dirty="0">
              <a:solidFill>
                <a:srgbClr val="6AA84F"/>
              </a:solidFill>
            </a:endParaRPr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211500" y="105825"/>
            <a:ext cx="8721000" cy="43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ІV. Особливості надання адмінпослуги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0" name="Google Shape;140;p22"/>
          <p:cNvSpPr txBox="1"/>
          <p:nvPr/>
        </p:nvSpPr>
        <p:spPr>
          <a:xfrm>
            <a:off x="127591" y="1605957"/>
            <a:ext cx="5096539" cy="295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 smtClean="0"/>
              <a:t>Виїзд робочої групи з питань безпеки судноплавства на внутрішніх водних об’єктах загального користування Львівської області, за місцем розташування бази для стоянки малих суден. Огляд малих суден, перевірка наявності документів з якими ознайомлюються під час перевірки бази для стоянки малих суден).   </a:t>
            </a:r>
          </a:p>
          <a:p>
            <a:pPr marL="457200" lvl="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/>
              <a:t>У разі не виявлення порушень підчас огляду складається акт дозволу на експлуатацію малих </a:t>
            </a:r>
            <a:r>
              <a:rPr lang="uk-UA" sz="1200" dirty="0" smtClean="0"/>
              <a:t>суден. </a:t>
            </a:r>
          </a:p>
          <a:p>
            <a:pPr marL="457200" lvl="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 smtClean="0"/>
              <a:t>У </a:t>
            </a:r>
            <a:r>
              <a:rPr lang="uk-UA" sz="1200" dirty="0"/>
              <a:t>разі виявлення порушення складається припис щодо усунення порушень із зазначенням термінів усунення</a:t>
            </a:r>
            <a:r>
              <a:rPr lang="uk-UA" sz="1200" dirty="0" smtClean="0"/>
              <a:t>.</a:t>
            </a:r>
            <a:r>
              <a:rPr lang="uk-UA" sz="1200" dirty="0"/>
              <a:t> </a:t>
            </a:r>
            <a:endParaRPr lang="uk-UA" sz="1200" dirty="0" smtClean="0"/>
          </a:p>
          <a:p>
            <a:pPr marL="457200" lvl="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 smtClean="0"/>
              <a:t>Усунення </a:t>
            </a:r>
            <a:r>
              <a:rPr lang="uk-UA" sz="1200" dirty="0"/>
              <a:t>власниками відпочинкових баз </a:t>
            </a:r>
            <a:r>
              <a:rPr lang="uk-UA" sz="1200" dirty="0" smtClean="0"/>
              <a:t>приписів. </a:t>
            </a:r>
          </a:p>
          <a:p>
            <a:pPr marL="457200" lvl="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/>
              <a:t>Виїзд робочої групи та здійснення контрольного огляду бази для стоянки малих суден після усунення недоліків</a:t>
            </a:r>
            <a:r>
              <a:rPr lang="uk-UA" sz="1200" dirty="0" smtClean="0"/>
              <a:t>.</a:t>
            </a:r>
          </a:p>
          <a:p>
            <a:pPr marL="457200" lvl="0" indent="-317500" algn="just">
              <a:buClr>
                <a:schemeClr val="accent2"/>
              </a:buClr>
              <a:buSzPts val="1400"/>
              <a:buFont typeface="Roboto"/>
              <a:buAutoNum type="arabicPeriod"/>
            </a:pPr>
            <a:r>
              <a:rPr lang="uk-UA" sz="1200" dirty="0"/>
              <a:t>Прийняття рішення про результат послуги (складання та підписання акту огляду баз для стоянки малих суден)</a:t>
            </a:r>
            <a:r>
              <a:rPr lang="uk-UA" sz="1200" dirty="0" smtClean="0"/>
              <a:t>. </a:t>
            </a:r>
            <a:endParaRPr sz="1200" dirty="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769" y="410625"/>
            <a:ext cx="1808353" cy="25594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739" y="2402957"/>
            <a:ext cx="1857154" cy="26284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2573</TotalTime>
  <Words>290</Words>
  <Application>Microsoft Office PowerPoint</Application>
  <PresentationFormat>Екран (16:9)</PresentationFormat>
  <Paragraphs>50</Paragraphs>
  <Slides>6</Slides>
  <Notes>6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14" baseType="lpstr">
      <vt:lpstr>Wingdings 3</vt:lpstr>
      <vt:lpstr>Roboto</vt:lpstr>
      <vt:lpstr>Times New Roman</vt:lpstr>
      <vt:lpstr>Arial</vt:lpstr>
      <vt:lpstr>Trebuchet MS</vt:lpstr>
      <vt:lpstr>Roboto Slab</vt:lpstr>
      <vt:lpstr>Calibri</vt:lpstr>
      <vt:lpstr>Грань</vt:lpstr>
      <vt:lpstr>Львівська обласна державна адміністрація Департамент дорожнього господарства </vt:lpstr>
      <vt:lpstr>   Назва послуги № 28, ідентифікатор 02464  відповідно до додатка до розпорядження начальника Львівської ОВА від 28.04.2026  №523/0/5-26ВА “Про організацію надання адміністративних послуг”  Видача дозволу на експлуатацію малих  суден на базах відпочинку</vt:lpstr>
      <vt:lpstr>Перелік документів:</vt:lpstr>
      <vt:lpstr>Термін надання адмінпослуги:</vt:lpstr>
      <vt:lpstr>Передача вхідних документів від ЦНАП до СНАП: </vt:lpstr>
      <vt:lpstr>Особливості надання адмінпослуги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Львівська обласна військова адміністрація Юридичне управління апарату</dc:title>
  <dc:creator>HP</dc:creator>
  <cp:lastModifiedBy>transport_tv</cp:lastModifiedBy>
  <cp:revision>42</cp:revision>
  <dcterms:modified xsi:type="dcterms:W3CDTF">2026-05-26T09:49:36Z</dcterms:modified>
</cp:coreProperties>
</file>